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4" r:id="rId2"/>
    <p:sldId id="256" r:id="rId3"/>
    <p:sldId id="266" r:id="rId4"/>
    <p:sldId id="267" r:id="rId5"/>
    <p:sldId id="268" r:id="rId6"/>
    <p:sldId id="269" r:id="rId7"/>
    <p:sldId id="270" r:id="rId8"/>
    <p:sldId id="271" r:id="rId9"/>
    <p:sldId id="272" r:id="rId10"/>
    <p:sldId id="27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0"/>
  </p:normalViewPr>
  <p:slideViewPr>
    <p:cSldViewPr snapToGrid="0" snapToObjects="1">
      <p:cViewPr varScale="1">
        <p:scale>
          <a:sx n="102" d="100"/>
          <a:sy n="102" d="100"/>
        </p:scale>
        <p:origin x="1824"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12/2/23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12/2/23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12/2/23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12/2/23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12/2/23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B1F6F79-5231-ECAD-5F7D-D35311976C58}"/>
              </a:ext>
            </a:extLst>
          </p:cNvPr>
          <p:cNvSpPr txBox="1"/>
          <p:nvPr/>
        </p:nvSpPr>
        <p:spPr>
          <a:xfrm>
            <a:off x="2269927" y="1757879"/>
            <a:ext cx="4604146" cy="1015663"/>
          </a:xfrm>
          <a:prstGeom prst="rect">
            <a:avLst/>
          </a:prstGeom>
          <a:noFill/>
        </p:spPr>
        <p:txBody>
          <a:bodyPr wrap="none" rtlCol="0">
            <a:spAutoFit/>
          </a:bodyPr>
          <a:lstStyle/>
          <a:p>
            <a:r>
              <a:rPr kumimoji="1" lang="ja-JP" altLang="en-US" sz="6000">
                <a:latin typeface="MS PGothic" panose="020B0600070205080204" pitchFamily="34" charset="-128"/>
                <a:ea typeface="MS PGothic" panose="020B0600070205080204" pitchFamily="34" charset="-128"/>
              </a:rPr>
              <a:t>骨折について</a:t>
            </a:r>
          </a:p>
        </p:txBody>
      </p:sp>
      <p:sp>
        <p:nvSpPr>
          <p:cNvPr id="5" name="テキスト ボックス 4">
            <a:extLst>
              <a:ext uri="{FF2B5EF4-FFF2-40B4-BE49-F238E27FC236}">
                <a16:creationId xmlns:a16="http://schemas.microsoft.com/office/drawing/2014/main" id="{23B67906-CF26-F42F-BB88-E1B91ECB97C0}"/>
              </a:ext>
            </a:extLst>
          </p:cNvPr>
          <p:cNvSpPr txBox="1"/>
          <p:nvPr/>
        </p:nvSpPr>
        <p:spPr>
          <a:xfrm>
            <a:off x="3248561" y="4269196"/>
            <a:ext cx="2646878" cy="369332"/>
          </a:xfrm>
          <a:prstGeom prst="rect">
            <a:avLst/>
          </a:prstGeom>
          <a:noFill/>
        </p:spPr>
        <p:txBody>
          <a:bodyPr wrap="none" rtlCol="0">
            <a:spAutoFit/>
          </a:bodyPr>
          <a:lstStyle/>
          <a:p>
            <a:r>
              <a:rPr kumimoji="1" lang="en-US" altLang="ja-JP" dirty="0">
                <a:latin typeface="MS PGothic" panose="020B0600070205080204" pitchFamily="34" charset="-128"/>
                <a:ea typeface="MS PGothic" panose="020B0600070205080204" pitchFamily="34" charset="-128"/>
              </a:rPr>
              <a:t>2024</a:t>
            </a:r>
            <a:r>
              <a:rPr kumimoji="1" lang="ja-JP" altLang="en-US">
                <a:latin typeface="MS PGothic" panose="020B0600070205080204" pitchFamily="34" charset="-128"/>
                <a:ea typeface="MS PGothic" panose="020B0600070205080204" pitchFamily="34" charset="-128"/>
              </a:rPr>
              <a:t>年</a:t>
            </a:r>
            <a:r>
              <a:rPr kumimoji="1" lang="en-US" altLang="ja-JP" dirty="0">
                <a:latin typeface="MS PGothic" panose="020B0600070205080204" pitchFamily="34" charset="-128"/>
                <a:ea typeface="MS PGothic" panose="020B0600070205080204" pitchFamily="34" charset="-128"/>
              </a:rPr>
              <a:t>1</a:t>
            </a:r>
            <a:r>
              <a:rPr kumimoji="1" lang="ja-JP" altLang="en-US">
                <a:latin typeface="MS PGothic" panose="020B0600070205080204" pitchFamily="34" charset="-128"/>
                <a:ea typeface="MS PGothic" panose="020B0600070205080204" pitchFamily="34" charset="-128"/>
              </a:rPr>
              <a:t>月</a:t>
            </a:r>
            <a:r>
              <a:rPr kumimoji="1" lang="en-US" altLang="ja-JP" dirty="0">
                <a:latin typeface="MS PGothic" panose="020B0600070205080204" pitchFamily="34" charset="-128"/>
                <a:ea typeface="MS PGothic" panose="020B0600070205080204" pitchFamily="34" charset="-128"/>
              </a:rPr>
              <a:t>1</a:t>
            </a:r>
            <a:r>
              <a:rPr kumimoji="1" lang="ja-JP" altLang="en-US">
                <a:latin typeface="MS PGothic" panose="020B0600070205080204" pitchFamily="34" charset="-128"/>
                <a:ea typeface="MS PGothic" panose="020B0600070205080204" pitchFamily="34" charset="-128"/>
              </a:rPr>
              <a:t>日</a:t>
            </a:r>
            <a:r>
              <a:rPr kumimoji="1" lang="ja-JP" altLang="en-US" dirty="0">
                <a:latin typeface="MS PGothic" panose="020B0600070205080204" pitchFamily="34" charset="-128"/>
                <a:ea typeface="MS PGothic" panose="020B0600070205080204" pitchFamily="34" charset="-128"/>
              </a:rPr>
              <a:t>　</a:t>
            </a:r>
            <a:r>
              <a:rPr kumimoji="1" lang="ja-JP" altLang="en-US">
                <a:latin typeface="MS PGothic" panose="020B0600070205080204" pitchFamily="34" charset="-128"/>
                <a:ea typeface="MS PGothic" panose="020B0600070205080204" pitchFamily="34" charset="-128"/>
              </a:rPr>
              <a:t>田中太郎</a:t>
            </a:r>
          </a:p>
        </p:txBody>
      </p:sp>
    </p:spTree>
    <p:extLst>
      <p:ext uri="{BB962C8B-B14F-4D97-AF65-F5344CB8AC3E}">
        <p14:creationId xmlns:p14="http://schemas.microsoft.com/office/powerpoint/2010/main" val="2790169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164"/>
            <a:ext cx="8229600" cy="815126"/>
          </a:xfrm>
        </p:spPr>
        <p:txBody>
          <a:bodyPr/>
          <a:lstStyle/>
          <a:p>
            <a:r>
              <a:rPr lang="ja-JP" altLang="en-US"/>
              <a:t>骨折治療の合併症とその管理</a:t>
            </a:r>
            <a:endParaRPr dirty="0"/>
          </a:p>
        </p:txBody>
      </p:sp>
      <p:sp>
        <p:nvSpPr>
          <p:cNvPr id="3" name="Content Placeholder 2"/>
          <p:cNvSpPr>
            <a:spLocks noGrp="1"/>
          </p:cNvSpPr>
          <p:nvPr>
            <p:ph idx="1"/>
          </p:nvPr>
        </p:nvSpPr>
        <p:spPr>
          <a:xfrm>
            <a:off x="457200" y="1907087"/>
            <a:ext cx="8229600" cy="4525963"/>
          </a:xfrm>
        </p:spPr>
        <p:txBody>
          <a:bodyPr>
            <a:noAutofit/>
          </a:bodyPr>
          <a:lstStyle/>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感染症</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開放性骨折や手術後に感染症が生じるリスクがあります。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神経損傷</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特に骨折が神経の近くで起きた場合、神経損傷のリスクがあります。 </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i="0" u="none" strike="noStrike">
                <a:effectLst/>
                <a:latin typeface="Yu Gothic" panose="020B0400000000000000" pitchFamily="34" charset="-128"/>
                <a:ea typeface="Yu Gothic" panose="020B0400000000000000" pitchFamily="34" charset="-128"/>
              </a:rPr>
              <a:t>・血管損傷</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骨折により血管が損傷を受けることがあり、時には緊急処置が必要です。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慢性疼痛</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適切な管理が行われない場合、慢性疼痛に悩まされることがあります</a:t>
            </a:r>
            <a:endParaRPr lang="en-US" altLang="ja-JP" sz="2000" dirty="0">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603076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164"/>
            <a:ext cx="8229600" cy="815126"/>
          </a:xfrm>
        </p:spPr>
        <p:txBody>
          <a:bodyPr/>
          <a:lstStyle/>
          <a:p>
            <a:r>
              <a:rPr lang="ja-JP" altLang="en-US"/>
              <a:t>骨折とは</a:t>
            </a:r>
            <a:endParaRPr dirty="0"/>
          </a:p>
        </p:txBody>
      </p:sp>
      <p:sp>
        <p:nvSpPr>
          <p:cNvPr id="3" name="Content Placeholder 2"/>
          <p:cNvSpPr>
            <a:spLocks noGrp="1"/>
          </p:cNvSpPr>
          <p:nvPr>
            <p:ph idx="1"/>
          </p:nvPr>
        </p:nvSpPr>
        <p:spPr>
          <a:xfrm>
            <a:off x="457200" y="1482139"/>
            <a:ext cx="8229600" cy="5088697"/>
          </a:xfrm>
        </p:spPr>
        <p:txBody>
          <a:bodyPr>
            <a:noAutofit/>
          </a:bodyPr>
          <a:lstStyle/>
          <a:p>
            <a:pPr marL="0" indent="0">
              <a:spcAft>
                <a:spcPts val="720"/>
              </a:spcAft>
              <a:buNone/>
            </a:pPr>
            <a:r>
              <a:rPr lang="ja-JP" altLang="en-US" sz="2400" b="1">
                <a:latin typeface="Yu Gothic" panose="020B0400000000000000" pitchFamily="34" charset="-128"/>
                <a:ea typeface="Yu Gothic" panose="020B0400000000000000" pitchFamily="34" charset="-128"/>
              </a:rPr>
              <a:t>・</a:t>
            </a:r>
            <a:r>
              <a:rPr sz="2400" b="1" dirty="0" err="1">
                <a:latin typeface="Yu Gothic" panose="020B0400000000000000" pitchFamily="34" charset="-128"/>
                <a:ea typeface="Yu Gothic" panose="020B0400000000000000" pitchFamily="34" charset="-128"/>
              </a:rPr>
              <a:t>定義</a:t>
            </a:r>
            <a:endParaRPr lang="en-US" sz="2400" b="1" dirty="0">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骨折は骨の連続性が完全または部分的に失われる状態を指し、外力や疾病によって生じます。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i="0" u="none" strike="noStrike">
                <a:effectLst/>
                <a:latin typeface="Yu Gothic" panose="020B0400000000000000" pitchFamily="34" charset="-128"/>
                <a:ea typeface="Yu Gothic" panose="020B0400000000000000" pitchFamily="34" charset="-128"/>
              </a:rPr>
              <a:t>・分類</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骨折は開放性と閉鎖性に大別され、更に部位やパターンによって細分化されます。 </a:t>
            </a:r>
            <a:endParaRPr lang="en-US" altLang="ja-JP" sz="2000" dirty="0">
              <a:latin typeface="Yu Gothic" panose="020B0400000000000000" pitchFamily="34" charset="-128"/>
              <a:ea typeface="Yu Gothic" panose="020B0400000000000000" pitchFamily="34" charset="-128"/>
            </a:endParaRPr>
          </a:p>
          <a:p>
            <a:pPr marL="0" indent="0">
              <a:spcAft>
                <a:spcPts val="720"/>
              </a:spcAft>
              <a:buNone/>
            </a:pPr>
            <a:r>
              <a:rPr lang="ja-JP" altLang="en-US" sz="2400" b="1" i="0" u="none" strike="noStrike">
                <a:effectLst/>
                <a:latin typeface="Yu Gothic" panose="020B0400000000000000" pitchFamily="34" charset="-128"/>
                <a:ea typeface="Yu Gothic" panose="020B0400000000000000" pitchFamily="34" charset="-128"/>
              </a:rPr>
              <a:t>・症状</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骨折の典型的な症状には、激しい痛み、腫れ、変形、機能障害があります。 </a:t>
            </a:r>
            <a:endParaRPr lang="en-US" altLang="ja-JP" sz="2000" dirty="0">
              <a:latin typeface="Yu Gothic" panose="020B0400000000000000" pitchFamily="34" charset="-128"/>
              <a:ea typeface="Yu Gothic" panose="020B0400000000000000" pitchFamily="34" charset="-128"/>
            </a:endParaRPr>
          </a:p>
          <a:p>
            <a:pPr marL="0" indent="0">
              <a:spcAft>
                <a:spcPts val="720"/>
              </a:spcAft>
              <a:buNone/>
            </a:pPr>
            <a:r>
              <a:rPr lang="ja-JP" altLang="en-US" sz="2400" b="1" i="0" u="none" strike="noStrike">
                <a:effectLst/>
                <a:latin typeface="Yu Gothic" panose="020B0400000000000000" pitchFamily="34" charset="-128"/>
                <a:ea typeface="Yu Gothic" panose="020B0400000000000000" pitchFamily="34" charset="-128"/>
              </a:rPr>
              <a:t>・診断</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診断は臨床的評価と</a:t>
            </a:r>
            <a:r>
              <a:rPr lang="en" altLang="ja-JP" sz="2000" b="0" i="0" u="none" strike="noStrike" dirty="0">
                <a:effectLst/>
                <a:latin typeface="Yu Gothic" panose="020B0400000000000000" pitchFamily="34" charset="-128"/>
                <a:ea typeface="Yu Gothic" panose="020B0400000000000000" pitchFamily="34" charset="-128"/>
              </a:rPr>
              <a:t>X</a:t>
            </a:r>
            <a:r>
              <a:rPr lang="ja-JP" altLang="en-US" sz="2000" b="0" i="0" u="none" strike="noStrike">
                <a:effectLst/>
                <a:latin typeface="Yu Gothic" panose="020B0400000000000000" pitchFamily="34" charset="-128"/>
                <a:ea typeface="Yu Gothic" panose="020B0400000000000000" pitchFamily="34" charset="-128"/>
              </a:rPr>
              <a:t>線、</a:t>
            </a:r>
            <a:r>
              <a:rPr lang="en" altLang="ja-JP" sz="2000" b="0" i="0" u="none" strike="noStrike" dirty="0">
                <a:effectLst/>
                <a:latin typeface="Yu Gothic" panose="020B0400000000000000" pitchFamily="34" charset="-128"/>
                <a:ea typeface="Yu Gothic" panose="020B0400000000000000" pitchFamily="34" charset="-128"/>
              </a:rPr>
              <a:t>CT</a:t>
            </a:r>
            <a:r>
              <a:rPr lang="ja-JP" altLang="en" sz="2000" b="0" i="0" u="none" strike="noStrike">
                <a:effectLst/>
                <a:latin typeface="Yu Gothic" panose="020B0400000000000000" pitchFamily="34" charset="-128"/>
                <a:ea typeface="Yu Gothic" panose="020B0400000000000000" pitchFamily="34" charset="-128"/>
              </a:rPr>
              <a:t>、</a:t>
            </a:r>
            <a:r>
              <a:rPr lang="en" altLang="ja-JP" sz="2000" b="0" i="0" u="none" strike="noStrike" dirty="0">
                <a:effectLst/>
                <a:latin typeface="Yu Gothic" panose="020B0400000000000000" pitchFamily="34" charset="-128"/>
                <a:ea typeface="Yu Gothic" panose="020B0400000000000000" pitchFamily="34" charset="-128"/>
              </a:rPr>
              <a:t>MRI</a:t>
            </a:r>
            <a:r>
              <a:rPr lang="ja-JP" altLang="en-US" sz="2000" b="0" i="0" u="none" strike="noStrike">
                <a:effectLst/>
                <a:latin typeface="Yu Gothic" panose="020B0400000000000000" pitchFamily="34" charset="-128"/>
                <a:ea typeface="Yu Gothic" panose="020B0400000000000000" pitchFamily="34" charset="-128"/>
              </a:rPr>
              <a:t>などの画像診断によって行われます。</a:t>
            </a:r>
            <a:endParaRPr lang="en-US" altLang="ja-JP" sz="2000" dirty="0">
              <a:latin typeface="Yu Gothic" panose="020B0400000000000000" pitchFamily="34" charset="-128"/>
              <a:ea typeface="Yu Gothic" panose="020B0400000000000000"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164"/>
            <a:ext cx="8229600" cy="815126"/>
          </a:xfrm>
        </p:spPr>
        <p:txBody>
          <a:bodyPr/>
          <a:lstStyle/>
          <a:p>
            <a:r>
              <a:rPr lang="ja-JP" altLang="en-US"/>
              <a:t>骨折の分類</a:t>
            </a:r>
            <a:endParaRPr dirty="0"/>
          </a:p>
        </p:txBody>
      </p:sp>
      <p:sp>
        <p:nvSpPr>
          <p:cNvPr id="3" name="Content Placeholder 2"/>
          <p:cNvSpPr>
            <a:spLocks noGrp="1"/>
          </p:cNvSpPr>
          <p:nvPr>
            <p:ph idx="1"/>
          </p:nvPr>
        </p:nvSpPr>
        <p:spPr>
          <a:xfrm>
            <a:off x="457200" y="1763039"/>
            <a:ext cx="8229600" cy="4525963"/>
          </a:xfrm>
        </p:spPr>
        <p:txBody>
          <a:bodyPr>
            <a:noAutofit/>
          </a:bodyPr>
          <a:lstStyle/>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完全骨折</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骨の全層が途切れている状態で、しばしば変形を伴います。 </a:t>
            </a:r>
            <a:endParaRPr lang="en-US" altLang="ja-JP" sz="2000" dirty="0">
              <a:latin typeface="Yu Gothic" panose="020B0400000000000000" pitchFamily="34" charset="-128"/>
              <a:ea typeface="Yu Gothic" panose="020B0400000000000000" pitchFamily="34" charset="-128"/>
            </a:endParaRPr>
          </a:p>
          <a:p>
            <a:pPr marL="0" indent="0">
              <a:spcAft>
                <a:spcPts val="720"/>
              </a:spcAft>
              <a:buNone/>
            </a:pPr>
            <a:r>
              <a:rPr lang="ja-JP" altLang="en-US" sz="2400" b="1" i="0" u="none" strike="noStrike">
                <a:effectLst/>
                <a:latin typeface="Yu Gothic" panose="020B0400000000000000" pitchFamily="34" charset="-128"/>
                <a:ea typeface="Yu Gothic" panose="020B0400000000000000" pitchFamily="34" charset="-128"/>
              </a:rPr>
              <a:t>・不完全骨折</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骨の一部が途切れている状態で、主に小児に見られます。 </a:t>
            </a:r>
            <a:endParaRPr lang="en-US" altLang="ja-JP" sz="2000" dirty="0">
              <a:latin typeface="Yu Gothic" panose="020B0400000000000000" pitchFamily="34" charset="-128"/>
              <a:ea typeface="Yu Gothic" panose="020B0400000000000000" pitchFamily="34" charset="-128"/>
            </a:endParaRPr>
          </a:p>
          <a:p>
            <a:pPr marL="0" indent="0">
              <a:spcAft>
                <a:spcPts val="720"/>
              </a:spcAft>
              <a:buNone/>
            </a:pPr>
            <a:r>
              <a:rPr lang="ja-JP" altLang="en-US" sz="2400" b="1" i="0" u="none" strike="noStrike">
                <a:effectLst/>
                <a:latin typeface="Yu Gothic" panose="020B0400000000000000" pitchFamily="34" charset="-128"/>
                <a:ea typeface="Yu Gothic" panose="020B0400000000000000" pitchFamily="34" charset="-128"/>
              </a:rPr>
              <a:t>・複雑骨折</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複数の断片に分かれている骨折で、治療が複雑になることがあります。 </a:t>
            </a:r>
            <a:endParaRPr lang="en-US" altLang="ja-JP" sz="2000" dirty="0">
              <a:latin typeface="Yu Gothic" panose="020B0400000000000000" pitchFamily="34" charset="-128"/>
              <a:ea typeface="Yu Gothic" panose="020B0400000000000000" pitchFamily="34" charset="-128"/>
            </a:endParaRPr>
          </a:p>
          <a:p>
            <a:pPr marL="0" indent="0">
              <a:spcAft>
                <a:spcPts val="720"/>
              </a:spcAft>
              <a:buNone/>
            </a:pPr>
            <a:r>
              <a:rPr lang="ja-JP" altLang="en-US" sz="2400" b="1" i="0" u="none" strike="noStrike">
                <a:effectLst/>
                <a:latin typeface="Yu Gothic" panose="020B0400000000000000" pitchFamily="34" charset="-128"/>
                <a:ea typeface="Yu Gothic" panose="020B0400000000000000" pitchFamily="34" charset="-128"/>
              </a:rPr>
              <a:t>・ストレス骨折</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反復するストレスによって生じる微細な骨折で、特定のスポーツ選手に多く見られます</a:t>
            </a:r>
            <a:endParaRPr lang="en-US" altLang="ja-JP" sz="2000" dirty="0">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821540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164"/>
            <a:ext cx="8229600" cy="815126"/>
          </a:xfrm>
        </p:spPr>
        <p:txBody>
          <a:bodyPr/>
          <a:lstStyle/>
          <a:p>
            <a:r>
              <a:rPr lang="ja-JP" altLang="en-US"/>
              <a:t>骨折の症状と初期対応</a:t>
            </a:r>
            <a:endParaRPr dirty="0"/>
          </a:p>
        </p:txBody>
      </p:sp>
      <p:sp>
        <p:nvSpPr>
          <p:cNvPr id="3" name="Content Placeholder 2"/>
          <p:cNvSpPr>
            <a:spLocks noGrp="1"/>
          </p:cNvSpPr>
          <p:nvPr>
            <p:ph idx="1"/>
          </p:nvPr>
        </p:nvSpPr>
        <p:spPr>
          <a:xfrm>
            <a:off x="457200" y="1800617"/>
            <a:ext cx="8229600" cy="4525963"/>
          </a:xfrm>
        </p:spPr>
        <p:txBody>
          <a:bodyPr>
            <a:noAutofit/>
          </a:bodyPr>
          <a:lstStyle/>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痛みと腫れ</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骨折部位に強い痛みと腫れが生じます。冷却と安静が初期対応として重要です。</a:t>
            </a:r>
            <a:endParaRPr lang="en-US" altLang="ja-JP" sz="2000" dirty="0">
              <a:latin typeface="Yu Gothic" panose="020B0400000000000000" pitchFamily="34" charset="-128"/>
              <a:ea typeface="Yu Gothic" panose="020B0400000000000000" pitchFamily="34" charset="-128"/>
            </a:endParaRPr>
          </a:p>
          <a:p>
            <a:pPr marL="0" indent="0">
              <a:spcAft>
                <a:spcPts val="720"/>
              </a:spcAft>
              <a:buNone/>
            </a:pPr>
            <a:r>
              <a:rPr lang="ja-JP" altLang="en-US" sz="2400" b="1" i="0" u="none" strike="noStrike">
                <a:effectLst/>
                <a:latin typeface="Yu Gothic" panose="020B0400000000000000" pitchFamily="34" charset="-128"/>
                <a:ea typeface="Yu Gothic" panose="020B0400000000000000" pitchFamily="34" charset="-128"/>
              </a:rPr>
              <a:t>・変形と機能障害</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明らかな変形や使用不能を伴う場合があります。これらは緊急的な治療を要します。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i="0" u="none" strike="noStrike">
                <a:effectLst/>
                <a:latin typeface="Yu Gothic" panose="020B0400000000000000" pitchFamily="34" charset="-128"/>
                <a:ea typeface="Yu Gothic" panose="020B0400000000000000" pitchFamily="34" charset="-128"/>
              </a:rPr>
              <a:t>・皮下出血と瘀血</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皮膚下に血液が溜まり、打撲のような外見を呈することがあります。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i="0" u="none" strike="noStrike">
                <a:effectLst/>
                <a:latin typeface="Yu Gothic" panose="020B0400000000000000" pitchFamily="34" charset="-128"/>
                <a:ea typeface="Yu Gothic" panose="020B0400000000000000" pitchFamily="34" charset="-128"/>
              </a:rPr>
              <a:t>・ショックの徴候</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特に開放性骨折の場合、失血によるショックのリスクがあります。</a:t>
            </a:r>
            <a:endParaRPr lang="en-US" altLang="ja-JP" sz="2000" dirty="0">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865448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164"/>
            <a:ext cx="8229600" cy="815126"/>
          </a:xfrm>
        </p:spPr>
        <p:txBody>
          <a:bodyPr/>
          <a:lstStyle/>
          <a:p>
            <a:r>
              <a:rPr lang="ja-JP" altLang="en-US"/>
              <a:t>骨折の画像診断</a:t>
            </a:r>
            <a:endParaRPr dirty="0"/>
          </a:p>
        </p:txBody>
      </p:sp>
      <p:sp>
        <p:nvSpPr>
          <p:cNvPr id="3" name="Content Placeholder 2"/>
          <p:cNvSpPr>
            <a:spLocks noGrp="1"/>
          </p:cNvSpPr>
          <p:nvPr>
            <p:ph idx="1"/>
          </p:nvPr>
        </p:nvSpPr>
        <p:spPr>
          <a:xfrm>
            <a:off x="457200" y="1888299"/>
            <a:ext cx="8229600" cy="4525963"/>
          </a:xfrm>
        </p:spPr>
        <p:txBody>
          <a:bodyPr>
            <a:noAutofit/>
          </a:bodyPr>
          <a:lstStyle/>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en" altLang="ja-JP" sz="2400" b="1" i="0" u="none" strike="noStrike" dirty="0">
                <a:effectLst/>
                <a:latin typeface="Yu Gothic" panose="020B0400000000000000" pitchFamily="34" charset="-128"/>
                <a:ea typeface="Yu Gothic" panose="020B0400000000000000" pitchFamily="34" charset="-128"/>
              </a:rPr>
              <a:t>X</a:t>
            </a:r>
            <a:r>
              <a:rPr lang="ja-JP" altLang="en-US" sz="2400" b="1" i="0" u="none" strike="noStrike">
                <a:effectLst/>
                <a:latin typeface="Yu Gothic" panose="020B0400000000000000" pitchFamily="34" charset="-128"/>
                <a:ea typeface="Yu Gothic" panose="020B0400000000000000" pitchFamily="34" charset="-128"/>
              </a:rPr>
              <a:t>線撮影</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ほとんどの骨折診断において最初に行われる基本的な検査です。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i="0" u="none" strike="noStrike">
                <a:effectLst/>
                <a:latin typeface="Yu Gothic" panose="020B0400000000000000" pitchFamily="34" charset="-128"/>
                <a:ea typeface="Yu Gothic" panose="020B0400000000000000" pitchFamily="34" charset="-128"/>
              </a:rPr>
              <a:t>・</a:t>
            </a:r>
            <a:r>
              <a:rPr lang="en" altLang="ja-JP" sz="2400" b="1" i="0" u="none" strike="noStrike" dirty="0">
                <a:effectLst/>
                <a:latin typeface="Yu Gothic" panose="020B0400000000000000" pitchFamily="34" charset="-128"/>
                <a:ea typeface="Yu Gothic" panose="020B0400000000000000" pitchFamily="34" charset="-128"/>
              </a:rPr>
              <a:t>CT</a:t>
            </a:r>
            <a:r>
              <a:rPr lang="ja-JP" altLang="en-US" sz="2400" b="1" i="0" u="none" strike="noStrike">
                <a:effectLst/>
                <a:latin typeface="Yu Gothic" panose="020B0400000000000000" pitchFamily="34" charset="-128"/>
                <a:ea typeface="Yu Gothic" panose="020B0400000000000000" pitchFamily="34" charset="-128"/>
              </a:rPr>
              <a:t>スキャン</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複雑な骨折や関節の関与を評価するのに有用です。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i="0" u="none" strike="noStrike">
                <a:effectLst/>
                <a:latin typeface="Yu Gothic" panose="020B0400000000000000" pitchFamily="34" charset="-128"/>
                <a:ea typeface="Yu Gothic" panose="020B0400000000000000" pitchFamily="34" charset="-128"/>
              </a:rPr>
              <a:t>・</a:t>
            </a:r>
            <a:r>
              <a:rPr lang="en" altLang="ja-JP" sz="2400" b="1" i="0" u="none" strike="noStrike" dirty="0">
                <a:effectLst/>
                <a:latin typeface="Yu Gothic" panose="020B0400000000000000" pitchFamily="34" charset="-128"/>
                <a:ea typeface="Yu Gothic" panose="020B0400000000000000" pitchFamily="34" charset="-128"/>
              </a:rPr>
              <a:t>MRI</a:t>
            </a: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軟部組織の損傷や微細な骨折の評価に利用されます。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i="0" u="none" strike="noStrike">
                <a:effectLst/>
                <a:latin typeface="Yu Gothic" panose="020B0400000000000000" pitchFamily="34" charset="-128"/>
                <a:ea typeface="Yu Gothic" panose="020B0400000000000000" pitchFamily="34" charset="-128"/>
              </a:rPr>
              <a:t>・骨シンチグラフィ</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ストレス骨折など、他の画像診断で見逃されることがある骨折を検出するのに有用です。</a:t>
            </a:r>
            <a:endParaRPr lang="en-US" altLang="ja-JP" sz="2000" dirty="0">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1685407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164"/>
            <a:ext cx="8229600" cy="815126"/>
          </a:xfrm>
        </p:spPr>
        <p:txBody>
          <a:bodyPr/>
          <a:lstStyle/>
          <a:p>
            <a:r>
              <a:rPr lang="ja-JP" altLang="en-US"/>
              <a:t>骨折の治療法</a:t>
            </a:r>
            <a:endParaRPr dirty="0"/>
          </a:p>
        </p:txBody>
      </p:sp>
      <p:sp>
        <p:nvSpPr>
          <p:cNvPr id="3" name="Content Placeholder 2"/>
          <p:cNvSpPr>
            <a:spLocks noGrp="1"/>
          </p:cNvSpPr>
          <p:nvPr>
            <p:ph idx="1"/>
          </p:nvPr>
        </p:nvSpPr>
        <p:spPr>
          <a:xfrm>
            <a:off x="457200" y="2044873"/>
            <a:ext cx="8229600" cy="4525963"/>
          </a:xfrm>
        </p:spPr>
        <p:txBody>
          <a:bodyPr>
            <a:noAutofit/>
          </a:bodyPr>
          <a:lstStyle/>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保存的治療</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ギプス固定やスリングを使用して非外科的に治療する方法です。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手術的治療</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骨折片の適切な整復と固定を行うために手術を行います。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リハビリテーション</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手術後や固定後の機能回復を目的とした運動療法が含まれます。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疼痛管理</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骨折に伴う痛みを管理するために鎮痛剤が使用されます。</a:t>
            </a:r>
            <a:endParaRPr lang="en-US" altLang="ja-JP" sz="2000" dirty="0">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146424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164"/>
            <a:ext cx="8229600" cy="815126"/>
          </a:xfrm>
        </p:spPr>
        <p:txBody>
          <a:bodyPr/>
          <a:lstStyle/>
          <a:p>
            <a:r>
              <a:rPr lang="ja-JP" altLang="en-US"/>
              <a:t>開放性骨折の特徴と対応</a:t>
            </a:r>
            <a:endParaRPr dirty="0"/>
          </a:p>
        </p:txBody>
      </p:sp>
      <p:sp>
        <p:nvSpPr>
          <p:cNvPr id="3" name="Content Placeholder 2"/>
          <p:cNvSpPr>
            <a:spLocks noGrp="1"/>
          </p:cNvSpPr>
          <p:nvPr>
            <p:ph idx="1"/>
          </p:nvPr>
        </p:nvSpPr>
        <p:spPr>
          <a:xfrm>
            <a:off x="457200" y="1806879"/>
            <a:ext cx="8229600" cy="4525963"/>
          </a:xfrm>
        </p:spPr>
        <p:txBody>
          <a:bodyPr>
            <a:noAutofit/>
          </a:bodyPr>
          <a:lstStyle/>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定義</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骨折部が外部環境に露出している状態で、感染リスクが高まります。 </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初期管理</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抗生物質の投与と破傷風予防が重要です。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外科的緊急処置</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早期の清掃と適切な覆いをすることが不可欠です。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長期的な管理</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開放性骨折は治癒までの時間が長く、繰り返しの手術が必要になることがあります。</a:t>
            </a:r>
            <a:endParaRPr lang="en-US" altLang="ja-JP" sz="2000" dirty="0">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2191057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164"/>
            <a:ext cx="8229600" cy="815126"/>
          </a:xfrm>
        </p:spPr>
        <p:txBody>
          <a:bodyPr/>
          <a:lstStyle/>
          <a:p>
            <a:r>
              <a:rPr lang="ja-JP" altLang="en-US"/>
              <a:t>小児の骨折の特徴</a:t>
            </a:r>
            <a:endParaRPr dirty="0"/>
          </a:p>
        </p:txBody>
      </p:sp>
      <p:sp>
        <p:nvSpPr>
          <p:cNvPr id="3" name="Content Placeholder 2"/>
          <p:cNvSpPr>
            <a:spLocks noGrp="1"/>
          </p:cNvSpPr>
          <p:nvPr>
            <p:ph idx="1"/>
          </p:nvPr>
        </p:nvSpPr>
        <p:spPr>
          <a:xfrm>
            <a:off x="457200" y="1794353"/>
            <a:ext cx="8229600" cy="4525963"/>
          </a:xfrm>
        </p:spPr>
        <p:txBody>
          <a:bodyPr>
            <a:noAutofit/>
          </a:bodyPr>
          <a:lstStyle/>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成長板の損傷</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成長板の骨折は将来的な成長への影響が懸念されます。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治癒の早さ</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小児は成人に比べて骨折が治癒する速度が速いです。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治療方法</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多くの場合、保存的治療で良好な結果が得られます。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フォローアップの重要性</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成長に伴う合併症を早期に発見するためには、定期的なフォローアップが必要です。</a:t>
            </a:r>
            <a:endParaRPr lang="en-US" altLang="ja-JP" sz="2000" dirty="0">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4028664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164"/>
            <a:ext cx="8229600" cy="815126"/>
          </a:xfrm>
        </p:spPr>
        <p:txBody>
          <a:bodyPr/>
          <a:lstStyle/>
          <a:p>
            <a:r>
              <a:rPr lang="ja-JP" altLang="en-US"/>
              <a:t>高齢者の骨折の特徴</a:t>
            </a:r>
            <a:endParaRPr dirty="0"/>
          </a:p>
        </p:txBody>
      </p:sp>
      <p:sp>
        <p:nvSpPr>
          <p:cNvPr id="3" name="Content Placeholder 2"/>
          <p:cNvSpPr>
            <a:spLocks noGrp="1"/>
          </p:cNvSpPr>
          <p:nvPr>
            <p:ph idx="1"/>
          </p:nvPr>
        </p:nvSpPr>
        <p:spPr>
          <a:xfrm>
            <a:off x="457200" y="2044873"/>
            <a:ext cx="8229600" cy="4525963"/>
          </a:xfrm>
        </p:spPr>
        <p:txBody>
          <a:bodyPr>
            <a:noAutofit/>
          </a:bodyPr>
          <a:lstStyle/>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骨密度の減少</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骨粗鬆症による骨密度の減少が骨折リスクを高めます。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合併症のリスク</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骨折後の合併症が一般的で、回復期間が長くなることがあります。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治療の選択</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高齢者の全般的な健康状態を考慮した個別の治療計画が必要です。</a:t>
            </a:r>
            <a:endParaRPr lang="en-US" altLang="ja-JP" sz="2000" b="0"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400" b="1">
                <a:latin typeface="Yu Gothic" panose="020B0400000000000000" pitchFamily="34" charset="-128"/>
                <a:ea typeface="Yu Gothic" panose="020B0400000000000000" pitchFamily="34" charset="-128"/>
              </a:rPr>
              <a:t>・</a:t>
            </a:r>
            <a:r>
              <a:rPr lang="ja-JP" altLang="en-US" sz="2400" b="1" i="0" u="none" strike="noStrike">
                <a:effectLst/>
                <a:latin typeface="Yu Gothic" panose="020B0400000000000000" pitchFamily="34" charset="-128"/>
                <a:ea typeface="Yu Gothic" panose="020B0400000000000000" pitchFamily="34" charset="-128"/>
              </a:rPr>
              <a:t>予防策</a:t>
            </a:r>
            <a:endParaRPr lang="en-US" altLang="ja-JP" sz="2400" b="1" i="0" u="none" strike="noStrike" dirty="0">
              <a:effectLst/>
              <a:latin typeface="Yu Gothic" panose="020B0400000000000000" pitchFamily="34" charset="-128"/>
              <a:ea typeface="Yu Gothic" panose="020B0400000000000000" pitchFamily="34" charset="-128"/>
            </a:endParaRPr>
          </a:p>
          <a:p>
            <a:pPr marL="0" indent="0">
              <a:spcAft>
                <a:spcPts val="720"/>
              </a:spcAft>
              <a:buNone/>
            </a:pPr>
            <a:r>
              <a:rPr lang="ja-JP" altLang="en-US" sz="2000" b="0" i="0" u="none" strike="noStrike">
                <a:effectLst/>
                <a:latin typeface="Yu Gothic" panose="020B0400000000000000" pitchFamily="34" charset="-128"/>
                <a:ea typeface="Yu Gothic" panose="020B0400000000000000" pitchFamily="34" charset="-128"/>
              </a:rPr>
              <a:t>転倒予防と骨密度を維持するためのライフスタイルの調整が重要です。</a:t>
            </a:r>
            <a:endParaRPr lang="en-US" altLang="ja-JP" sz="2000" dirty="0">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36073087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49</TotalTime>
  <Words>761</Words>
  <Application>Microsoft Macintosh PowerPoint</Application>
  <PresentationFormat>画面に合わせる (4:3)</PresentationFormat>
  <Paragraphs>83</Paragraphs>
  <Slides>10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MS PGothic</vt:lpstr>
      <vt:lpstr>Yu Gothic</vt:lpstr>
      <vt:lpstr>Arial</vt:lpstr>
      <vt:lpstr>Calibri</vt:lpstr>
      <vt:lpstr>Office Theme</vt:lpstr>
      <vt:lpstr>PowerPoint プレゼンテーション</vt:lpstr>
      <vt:lpstr>骨折とは</vt:lpstr>
      <vt:lpstr>骨折の分類</vt:lpstr>
      <vt:lpstr>骨折の症状と初期対応</vt:lpstr>
      <vt:lpstr>骨折の画像診断</vt:lpstr>
      <vt:lpstr>骨折の治療法</vt:lpstr>
      <vt:lpstr>開放性骨折の特徴と対応</vt:lpstr>
      <vt:lpstr>小児の骨折の特徴</vt:lpstr>
      <vt:lpstr>高齢者の骨折の特徴</vt:lpstr>
      <vt:lpstr>骨折治療の合併症とその管理</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骨折とは</dc:title>
  <dc:subject/>
  <dc:creator/>
  <cp:keywords/>
  <dc:description>generated using python-pptx</dc:description>
  <cp:lastModifiedBy>Sora Seino</cp:lastModifiedBy>
  <cp:revision>3</cp:revision>
  <dcterms:created xsi:type="dcterms:W3CDTF">2013-01-27T09:14:16Z</dcterms:created>
  <dcterms:modified xsi:type="dcterms:W3CDTF">2023-12-02T14:18:40Z</dcterms:modified>
  <cp:category/>
</cp:coreProperties>
</file>